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3" r:id="rId10"/>
    <p:sldId id="266" r:id="rId11"/>
    <p:sldId id="265" r:id="rId12"/>
    <p:sldId id="268" r:id="rId13"/>
    <p:sldId id="269" r:id="rId14"/>
    <p:sldId id="271" r:id="rId15"/>
    <p:sldId id="270" r:id="rId16"/>
    <p:sldId id="272" r:id="rId17"/>
    <p:sldId id="273" r:id="rId18"/>
    <p:sldId id="274" r:id="rId19"/>
    <p:sldId id="281" r:id="rId20"/>
    <p:sldId id="275" r:id="rId21"/>
    <p:sldId id="282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AB8E6-7C0F-4D13-A9CE-17583A40E449}" type="datetimeFigureOut">
              <a:rPr lang="en-US" smtClean="0"/>
              <a:pPr/>
              <a:t>20/09/2021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18D58-AC5D-4C1E-BAAD-44C289564A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18D58-AC5D-4C1E-BAAD-44C289564AD2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7BB2-F78E-479E-B32B-03D69F6A3842}" type="datetimeFigureOut">
              <a:rPr lang="en-US" smtClean="0"/>
              <a:pPr/>
              <a:t>20/09/2021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4A20-0B04-4A77-BE51-4D98AAEB2D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7BB2-F78E-479E-B32B-03D69F6A3842}" type="datetimeFigureOut">
              <a:rPr lang="en-US" smtClean="0"/>
              <a:pPr/>
              <a:t>20/09/2021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4A20-0B04-4A77-BE51-4D98AAEB2D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7BB2-F78E-479E-B32B-03D69F6A3842}" type="datetimeFigureOut">
              <a:rPr lang="en-US" smtClean="0"/>
              <a:pPr/>
              <a:t>20/09/2021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4A20-0B04-4A77-BE51-4D98AAEB2D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7BB2-F78E-479E-B32B-03D69F6A3842}" type="datetimeFigureOut">
              <a:rPr lang="en-US" smtClean="0"/>
              <a:pPr/>
              <a:t>20/09/2021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4A20-0B04-4A77-BE51-4D98AAEB2D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7BB2-F78E-479E-B32B-03D69F6A3842}" type="datetimeFigureOut">
              <a:rPr lang="en-US" smtClean="0"/>
              <a:pPr/>
              <a:t>20/09/2021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4A20-0B04-4A77-BE51-4D98AAEB2D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7BB2-F78E-479E-B32B-03D69F6A3842}" type="datetimeFigureOut">
              <a:rPr lang="en-US" smtClean="0"/>
              <a:pPr/>
              <a:t>20/09/2021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4A20-0B04-4A77-BE51-4D98AAEB2D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7BB2-F78E-479E-B32B-03D69F6A3842}" type="datetimeFigureOut">
              <a:rPr lang="en-US" smtClean="0"/>
              <a:pPr/>
              <a:t>20/09/2021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4A20-0B04-4A77-BE51-4D98AAEB2D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7BB2-F78E-479E-B32B-03D69F6A3842}" type="datetimeFigureOut">
              <a:rPr lang="en-US" smtClean="0"/>
              <a:pPr/>
              <a:t>20/09/2021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4A20-0B04-4A77-BE51-4D98AAEB2D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7BB2-F78E-479E-B32B-03D69F6A3842}" type="datetimeFigureOut">
              <a:rPr lang="en-US" smtClean="0"/>
              <a:pPr/>
              <a:t>20/09/2021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4A20-0B04-4A77-BE51-4D98AAEB2D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7BB2-F78E-479E-B32B-03D69F6A3842}" type="datetimeFigureOut">
              <a:rPr lang="en-US" smtClean="0"/>
              <a:pPr/>
              <a:t>20/09/2021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4A20-0B04-4A77-BE51-4D98AAEB2D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7BB2-F78E-479E-B32B-03D69F6A3842}" type="datetimeFigureOut">
              <a:rPr lang="en-US" smtClean="0"/>
              <a:pPr/>
              <a:t>20/09/2021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4A20-0B04-4A77-BE51-4D98AAEB2D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E7BB2-F78E-479E-B32B-03D69F6A3842}" type="datetimeFigureOut">
              <a:rPr lang="en-US" smtClean="0"/>
              <a:pPr/>
              <a:t>20/09/2021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34A20-0B04-4A77-BE51-4D98AAEB2D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6057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7030A0"/>
                </a:solidFill>
                <a:latin typeface="Algerian" pitchFamily="82" charset="0"/>
              </a:rPr>
              <a:t>Soft skills and effective interpersonal communication</a:t>
            </a:r>
            <a:endParaRPr lang="en-US" sz="4800" b="1" dirty="0">
              <a:solidFill>
                <a:srgbClr val="7030A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Barriers to effective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Language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Lack of knowledge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Accent and pronunciation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Voice control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Improper tone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Jargon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Ambiguity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Use of vocabulary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Communication overload and underload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Roundabout Verbiage</a:t>
            </a:r>
          </a:p>
          <a:p>
            <a:pPr>
              <a:buFont typeface="Wingdings" pitchFamily="2" charset="2"/>
              <a:buChar char="ü"/>
            </a:pPr>
            <a:endParaRPr lang="en-US" sz="2400" dirty="0" smtClean="0">
              <a:solidFill>
                <a:srgbClr val="FF00FF"/>
              </a:solidFill>
            </a:endParaRPr>
          </a:p>
          <a:p>
            <a:pPr>
              <a:buFont typeface="Wingdings" pitchFamily="2" charset="2"/>
              <a:buChar char="ü"/>
            </a:pP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Barriers to effective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/>
              <a:t>Cultural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Inability to note and read the symbols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Tendency to attach to the symbol meanings</a:t>
            </a:r>
          </a:p>
          <a:p>
            <a:pPr>
              <a:buFont typeface="Wingdings" pitchFamily="2" charset="2"/>
              <a:buChar char="ü"/>
            </a:pPr>
            <a:r>
              <a:rPr lang="en-US" sz="2600" dirty="0" smtClean="0">
                <a:solidFill>
                  <a:srgbClr val="FF00FF"/>
                </a:solidFill>
              </a:rPr>
              <a:t>Punctuality</a:t>
            </a:r>
          </a:p>
          <a:p>
            <a:pPr>
              <a:buFont typeface="Wingdings" pitchFamily="2" charset="2"/>
              <a:buChar char="ü"/>
            </a:pPr>
            <a:r>
              <a:rPr lang="en-US" sz="2600" dirty="0" smtClean="0">
                <a:solidFill>
                  <a:srgbClr val="FF00FF"/>
                </a:solidFill>
              </a:rPr>
              <a:t>Styles of greetings</a:t>
            </a:r>
          </a:p>
          <a:p>
            <a:pPr>
              <a:buFont typeface="Wingdings" pitchFamily="2" charset="2"/>
              <a:buChar char="ü"/>
            </a:pPr>
            <a:r>
              <a:rPr lang="en-US" sz="2600" dirty="0" smtClean="0">
                <a:solidFill>
                  <a:srgbClr val="FF00FF"/>
                </a:solidFill>
              </a:rPr>
              <a:t>Relationships</a:t>
            </a:r>
          </a:p>
          <a:p>
            <a:endParaRPr lang="en-US" b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Barriers to effective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b="1" dirty="0" smtClean="0"/>
              <a:t>Psychological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Selective perception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Snap reactions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err="1" smtClean="0">
                <a:solidFill>
                  <a:srgbClr val="FF00FF"/>
                </a:solidFill>
              </a:rPr>
              <a:t>Polarisation</a:t>
            </a:r>
            <a:endParaRPr lang="en-US" sz="2400" dirty="0" smtClean="0">
              <a:solidFill>
                <a:srgbClr val="FF00FF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Slanting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Closed mind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Resistance to change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err="1" smtClean="0">
                <a:solidFill>
                  <a:srgbClr val="FF00FF"/>
                </a:solidFill>
              </a:rPr>
              <a:t>Allness</a:t>
            </a:r>
            <a:endParaRPr lang="en-US" sz="2400" dirty="0" smtClean="0">
              <a:solidFill>
                <a:srgbClr val="FF00FF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Emotions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Stress</a:t>
            </a:r>
          </a:p>
          <a:p>
            <a:endParaRPr lang="en-US" b="1" dirty="0" smtClean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</a:rPr>
              <a:t>Importance of body language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FF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333333"/>
                </a:solidFill>
              </a:rPr>
              <a:t> </a:t>
            </a:r>
            <a:r>
              <a:rPr lang="en-US" sz="2400" dirty="0" smtClean="0">
                <a:solidFill>
                  <a:srgbClr val="FF00FF"/>
                </a:solidFill>
              </a:rPr>
              <a:t>Confident body language improves job opportunities.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FF00FF"/>
                </a:solidFill>
              </a:rPr>
              <a:t>Non verbal gestures help us to understand feelings in a better way.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FF00FF"/>
                </a:solidFill>
              </a:rPr>
              <a:t>Prevent misunderstandings.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FF00FF"/>
                </a:solidFill>
              </a:rPr>
              <a:t>Convince others to accept what we have to say.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FF00FF"/>
                </a:solidFill>
              </a:rPr>
              <a:t>Improves our successful interactions with everyone </a:t>
            </a:r>
          </a:p>
          <a:p>
            <a:pPr>
              <a:buFont typeface="Wingdings" pitchFamily="2" charset="2"/>
              <a:buChar char="v"/>
            </a:pPr>
            <a:endParaRPr lang="en-US" sz="1800" dirty="0" smtClean="0">
              <a:solidFill>
                <a:srgbClr val="333333"/>
              </a:solidFill>
            </a:endParaRPr>
          </a:p>
          <a:p>
            <a:pPr>
              <a:buNone/>
            </a:pPr>
            <a:endParaRPr lang="en-US" sz="24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</a:rPr>
              <a:t>Importance of body language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FF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333333"/>
                </a:solidFill>
              </a:rPr>
              <a:t> </a:t>
            </a:r>
            <a:r>
              <a:rPr lang="en-US" sz="2400" dirty="0" smtClean="0">
                <a:solidFill>
                  <a:srgbClr val="FF00FF"/>
                </a:solidFill>
              </a:rPr>
              <a:t>Confident body language improves job opportunities.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FF00FF"/>
                </a:solidFill>
              </a:rPr>
              <a:t>Non verbal gestures help us to understand feelings in a better way.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FF00FF"/>
                </a:solidFill>
              </a:rPr>
              <a:t>Prevent misunderstandings.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FF00FF"/>
                </a:solidFill>
              </a:rPr>
              <a:t>Convince others to accept what we have to say.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FF00FF"/>
                </a:solidFill>
              </a:rPr>
              <a:t>Improves our successful interactions with everyone </a:t>
            </a:r>
          </a:p>
          <a:p>
            <a:pPr>
              <a:buFont typeface="Wingdings" pitchFamily="2" charset="2"/>
              <a:buChar char="v"/>
            </a:pPr>
            <a:endParaRPr lang="en-US" sz="1800" dirty="0" smtClean="0">
              <a:solidFill>
                <a:srgbClr val="333333"/>
              </a:solidFill>
            </a:endParaRPr>
          </a:p>
          <a:p>
            <a:pPr>
              <a:buNone/>
            </a:pPr>
            <a:endParaRPr lang="en-US" sz="24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7030A0"/>
                </a:solidFill>
              </a:rPr>
              <a:t/>
            </a:r>
            <a:br>
              <a:rPr lang="en-US" sz="4000" b="1" dirty="0" smtClean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7030A0"/>
                </a:solidFill>
              </a:rPr>
              <a:t>Channels of communication</a:t>
            </a:r>
            <a:r>
              <a:rPr lang="en-US" sz="4000" b="1" dirty="0" smtClean="0">
                <a:solidFill>
                  <a:srgbClr val="7030A0"/>
                </a:solidFill>
              </a:rPr>
              <a:t/>
            </a:r>
            <a:br>
              <a:rPr lang="en-US" sz="4000" b="1" dirty="0" smtClean="0">
                <a:solidFill>
                  <a:srgbClr val="7030A0"/>
                </a:solidFill>
              </a:rPr>
            </a:b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69342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en-US" sz="2400" dirty="0" smtClean="0">
              <a:solidFill>
                <a:srgbClr val="FF00FF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FF00FF"/>
                </a:solidFill>
              </a:rPr>
              <a:t>Formal – Vertical     =     Upward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FF"/>
                </a:solidFill>
              </a:rPr>
              <a:t>                                                Downward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FF"/>
                </a:solidFill>
              </a:rPr>
              <a:t>                     Horizontal</a:t>
            </a:r>
          </a:p>
          <a:p>
            <a:pPr>
              <a:buNone/>
            </a:pPr>
            <a:endParaRPr lang="en-US" sz="2400" dirty="0" smtClean="0">
              <a:solidFill>
                <a:srgbClr val="FF00FF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00FF"/>
                </a:solidFill>
              </a:rPr>
              <a:t>                     Diagonal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>
              <a:solidFill>
                <a:srgbClr val="FF00FF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400" dirty="0" smtClean="0">
              <a:solidFill>
                <a:srgbClr val="FF00FF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400" dirty="0" smtClean="0">
              <a:solidFill>
                <a:srgbClr val="FF00FF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FF00FF"/>
                </a:solidFill>
              </a:rPr>
              <a:t>Informal - Grapevine                  </a:t>
            </a:r>
            <a:endParaRPr lang="en-US" sz="2400" dirty="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</a:rPr>
              <a:t>Applications, SOP and Resume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239000" cy="46783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FF"/>
                </a:solidFill>
              </a:rPr>
              <a:t>Formal Applications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</a:rPr>
              <a:t>Purpose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</a:rPr>
              <a:t>Key elements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</a:rPr>
              <a:t>Types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</a:rPr>
              <a:t>Format of application</a:t>
            </a:r>
          </a:p>
          <a:p>
            <a:r>
              <a:rPr lang="en-US" sz="2400" dirty="0" smtClean="0">
                <a:solidFill>
                  <a:srgbClr val="FF00FF"/>
                </a:solidFill>
              </a:rPr>
              <a:t>Statement of Purpose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</a:rPr>
              <a:t>Format</a:t>
            </a:r>
          </a:p>
          <a:p>
            <a:r>
              <a:rPr lang="en-US" sz="2400" dirty="0" smtClean="0">
                <a:solidFill>
                  <a:srgbClr val="FF00FF"/>
                </a:solidFill>
              </a:rPr>
              <a:t>Resume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</a:rPr>
              <a:t>Types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</a:rPr>
              <a:t>Format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66800"/>
            <a:ext cx="72390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FF00FF"/>
                </a:solidFill>
              </a:rPr>
              <a:t>Elements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</a:rPr>
              <a:t>Purpose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</a:rPr>
              <a:t>Planning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</a:rPr>
              <a:t>Participation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</a:rPr>
              <a:t>Informality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</a:rPr>
              <a:t>Leadership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FF00FF"/>
                </a:solidFill>
              </a:rPr>
              <a:t>Essentials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</a:rPr>
              <a:t>Be natural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</a:rPr>
              <a:t>Language skills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</a:rPr>
              <a:t>Be assertive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</a:rPr>
              <a:t>Be patient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</a:rPr>
              <a:t>Be polite</a:t>
            </a: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USER\Desktop\group-dicussion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381000"/>
            <a:ext cx="3810000" cy="271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7030A0"/>
                </a:solidFill>
              </a:rPr>
              <a:t>Interviews</a:t>
            </a:r>
            <a:endParaRPr lang="en-US" sz="5400" b="1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USER\Desktop\Interviews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524000"/>
            <a:ext cx="6858000" cy="4563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Purpose of interview</a:t>
            </a:r>
          </a:p>
          <a:p>
            <a:r>
              <a:rPr lang="en-US" dirty="0" smtClean="0">
                <a:solidFill>
                  <a:srgbClr val="FF00FF"/>
                </a:solidFill>
              </a:rPr>
              <a:t>Preparations to be made by the interviewer</a:t>
            </a:r>
          </a:p>
          <a:p>
            <a:r>
              <a:rPr lang="en-US" dirty="0" smtClean="0">
                <a:solidFill>
                  <a:srgbClr val="FF00FF"/>
                </a:solidFill>
              </a:rPr>
              <a:t>Preparations to be made by the interviewee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Effective Listening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848600" cy="4754563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rgbClr val="C00000"/>
                </a:solidFill>
              </a:rPr>
              <a:t>A dynamic process.</a:t>
            </a:r>
          </a:p>
          <a:p>
            <a:pPr algn="just"/>
            <a:endParaRPr lang="en-US" sz="2400" dirty="0" smtClean="0">
              <a:solidFill>
                <a:srgbClr val="C00000"/>
              </a:solidFill>
            </a:endParaRPr>
          </a:p>
          <a:p>
            <a:pPr algn="just"/>
            <a:r>
              <a:rPr lang="en-US" sz="2400" dirty="0" smtClean="0">
                <a:solidFill>
                  <a:srgbClr val="C00000"/>
                </a:solidFill>
              </a:rPr>
              <a:t>It means attentiveness and interest perceptible in the posture as well as expressions.</a:t>
            </a:r>
          </a:p>
          <a:p>
            <a:pPr algn="just"/>
            <a:endParaRPr lang="en-US" sz="2400" dirty="0" smtClean="0">
              <a:solidFill>
                <a:srgbClr val="C00000"/>
              </a:solidFill>
            </a:endParaRPr>
          </a:p>
          <a:p>
            <a:pPr algn="just"/>
            <a:r>
              <a:rPr lang="en-US" sz="2400" dirty="0" smtClean="0">
                <a:solidFill>
                  <a:srgbClr val="C00000"/>
                </a:solidFill>
              </a:rPr>
              <a:t>Active process.</a:t>
            </a:r>
          </a:p>
          <a:p>
            <a:pPr algn="just"/>
            <a:endParaRPr lang="en-US" sz="2400" dirty="0" smtClean="0">
              <a:solidFill>
                <a:srgbClr val="C00000"/>
              </a:solidFill>
            </a:endParaRPr>
          </a:p>
          <a:p>
            <a:pPr algn="just"/>
            <a:r>
              <a:rPr lang="en-US" sz="2400" dirty="0" smtClean="0">
                <a:solidFill>
                  <a:srgbClr val="C00000"/>
                </a:solidFill>
              </a:rPr>
              <a:t>Physical and psychological efforts.</a:t>
            </a:r>
          </a:p>
          <a:p>
            <a:endParaRPr lang="en-US" sz="1600" dirty="0"/>
          </a:p>
          <a:p>
            <a:endParaRPr lang="en-US" sz="1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7030A0"/>
                </a:solidFill>
              </a:rPr>
              <a:t>Presentations</a:t>
            </a:r>
            <a:endParaRPr lang="en-US" sz="4800" b="1" dirty="0">
              <a:solidFill>
                <a:srgbClr val="7030A0"/>
              </a:solidFill>
            </a:endParaRPr>
          </a:p>
        </p:txBody>
      </p:sp>
      <p:pic>
        <p:nvPicPr>
          <p:cNvPr id="2050" name="Picture 2" descr="C:\Users\USER\Desktop\Presentation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3875" y="1295400"/>
            <a:ext cx="8096250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Elements of presentation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33600"/>
            <a:ext cx="7620000" cy="39925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FF00FF"/>
                </a:solidFill>
              </a:rPr>
              <a:t>Establish a purpose of your presentations</a:t>
            </a:r>
          </a:p>
          <a:p>
            <a:r>
              <a:rPr lang="en-US" sz="2000" dirty="0" smtClean="0">
                <a:solidFill>
                  <a:srgbClr val="FF00FF"/>
                </a:solidFill>
              </a:rPr>
              <a:t>Build an audience profile</a:t>
            </a:r>
          </a:p>
          <a:p>
            <a:r>
              <a:rPr lang="en-US" sz="2000" dirty="0" smtClean="0">
                <a:solidFill>
                  <a:srgbClr val="FF00FF"/>
                </a:solidFill>
              </a:rPr>
              <a:t>Establish the key message of your presentation</a:t>
            </a:r>
          </a:p>
          <a:p>
            <a:r>
              <a:rPr lang="en-US" sz="2000" dirty="0" smtClean="0">
                <a:solidFill>
                  <a:srgbClr val="FF00FF"/>
                </a:solidFill>
              </a:rPr>
              <a:t>Develop and structure the content of your presentation</a:t>
            </a:r>
          </a:p>
          <a:p>
            <a:r>
              <a:rPr lang="en-US" sz="2000" dirty="0" smtClean="0">
                <a:solidFill>
                  <a:srgbClr val="FF00FF"/>
                </a:solidFill>
              </a:rPr>
              <a:t>Controlling the environment</a:t>
            </a:r>
          </a:p>
          <a:p>
            <a:endParaRPr lang="en-US" sz="2000" dirty="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Leadership skills and Team building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696200" cy="4953000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Leaders are people who have followers.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Characteristic of effective leadership</a:t>
            </a:r>
          </a:p>
          <a:p>
            <a:r>
              <a:rPr lang="en-US" sz="1800" b="1" dirty="0" smtClean="0">
                <a:solidFill>
                  <a:srgbClr val="333333"/>
                </a:solidFill>
              </a:rPr>
              <a:t>Vision</a:t>
            </a:r>
          </a:p>
          <a:p>
            <a:r>
              <a:rPr lang="en-US" sz="1800" b="1" dirty="0" smtClean="0">
                <a:solidFill>
                  <a:srgbClr val="333333"/>
                </a:solidFill>
              </a:rPr>
              <a:t>Disciplined</a:t>
            </a:r>
          </a:p>
          <a:p>
            <a:r>
              <a:rPr lang="en-US" sz="1800" b="1" dirty="0" smtClean="0">
                <a:solidFill>
                  <a:srgbClr val="333333"/>
                </a:solidFill>
              </a:rPr>
              <a:t>Daring</a:t>
            </a:r>
          </a:p>
          <a:p>
            <a:r>
              <a:rPr lang="en-US" sz="1800" b="1" dirty="0" smtClean="0">
                <a:solidFill>
                  <a:srgbClr val="333333"/>
                </a:solidFill>
              </a:rPr>
              <a:t>Passionate</a:t>
            </a:r>
          </a:p>
          <a:p>
            <a:r>
              <a:rPr lang="en-US" sz="1800" b="1" dirty="0" smtClean="0">
                <a:solidFill>
                  <a:srgbClr val="333333"/>
                </a:solidFill>
              </a:rPr>
              <a:t>Charismatic</a:t>
            </a:r>
          </a:p>
          <a:p>
            <a:r>
              <a:rPr lang="en-US" sz="1800" b="1" dirty="0" smtClean="0">
                <a:solidFill>
                  <a:srgbClr val="333333"/>
                </a:solidFill>
              </a:rPr>
              <a:t>Persistent </a:t>
            </a:r>
          </a:p>
          <a:p>
            <a:r>
              <a:rPr lang="en-US" sz="1800" b="1" dirty="0" smtClean="0">
                <a:solidFill>
                  <a:srgbClr val="333333"/>
                </a:solidFill>
              </a:rPr>
              <a:t>Resourceful</a:t>
            </a:r>
          </a:p>
          <a:p>
            <a:r>
              <a:rPr lang="en-US" sz="1800" b="1" dirty="0" smtClean="0">
                <a:solidFill>
                  <a:srgbClr val="333333"/>
                </a:solidFill>
              </a:rPr>
              <a:t>Communication</a:t>
            </a:r>
          </a:p>
          <a:p>
            <a:r>
              <a:rPr lang="en-US" sz="1800" b="1" dirty="0" smtClean="0">
                <a:solidFill>
                  <a:srgbClr val="333333"/>
                </a:solidFill>
              </a:rPr>
              <a:t>Relationship- building</a:t>
            </a:r>
          </a:p>
          <a:p>
            <a:r>
              <a:rPr lang="en-US" sz="1800" b="1" dirty="0" smtClean="0">
                <a:solidFill>
                  <a:srgbClr val="333333"/>
                </a:solidFill>
              </a:rPr>
              <a:t>Persuasion</a:t>
            </a:r>
          </a:p>
          <a:p>
            <a:r>
              <a:rPr lang="en-US" sz="1800" b="1" dirty="0" smtClean="0">
                <a:solidFill>
                  <a:srgbClr val="333333"/>
                </a:solidFill>
              </a:rPr>
              <a:t>Visioning</a:t>
            </a:r>
          </a:p>
          <a:p>
            <a:pPr>
              <a:buNone/>
            </a:pPr>
            <a:endParaRPr lang="en-US" sz="1800" b="1" dirty="0">
              <a:solidFill>
                <a:srgbClr val="FF0000"/>
              </a:solidFill>
            </a:endParaRPr>
          </a:p>
        </p:txBody>
      </p:sp>
      <p:pic>
        <p:nvPicPr>
          <p:cNvPr id="2051" name="Picture 3" descr="C:\Users\USER\Desktop\Leader sty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2362200"/>
            <a:ext cx="3886200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700" b="1" dirty="0" smtClean="0">
                <a:solidFill>
                  <a:srgbClr val="FF0000"/>
                </a:solidFill>
              </a:rPr>
              <a:t>Characteristic of effective leadership</a:t>
            </a:r>
            <a:br>
              <a:rPr lang="en-US" sz="2700" b="1" dirty="0" smtClean="0">
                <a:solidFill>
                  <a:srgbClr val="FF0000"/>
                </a:solidFill>
              </a:rPr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543800" cy="4830763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Risk taking</a:t>
            </a:r>
          </a:p>
          <a:p>
            <a:r>
              <a:rPr lang="en-US" sz="1800" b="1" dirty="0" smtClean="0"/>
              <a:t>Value in others</a:t>
            </a:r>
          </a:p>
          <a:p>
            <a:r>
              <a:rPr lang="en-US" sz="1800" b="1" dirty="0" smtClean="0"/>
              <a:t>Teamwork</a:t>
            </a:r>
          </a:p>
          <a:p>
            <a:r>
              <a:rPr lang="en-US" sz="1800" b="1" dirty="0" smtClean="0"/>
              <a:t>Coaching and development</a:t>
            </a:r>
          </a:p>
          <a:p>
            <a:r>
              <a:rPr lang="en-US" sz="1800" b="1" dirty="0" smtClean="0"/>
              <a:t>Decision making</a:t>
            </a:r>
          </a:p>
          <a:p>
            <a:r>
              <a:rPr lang="en-US" sz="1800" b="1" dirty="0" smtClean="0"/>
              <a:t>Planning</a:t>
            </a:r>
            <a:endParaRPr lang="en-US" sz="1800" b="1" dirty="0"/>
          </a:p>
        </p:txBody>
      </p:sp>
      <p:pic>
        <p:nvPicPr>
          <p:cNvPr id="1026" name="Picture 2" descr="C:\Users\USER\Desktop\Lead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3124200"/>
            <a:ext cx="5772989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</a:rPr>
              <a:t>Styles of leadership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467600" cy="4525963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Autocratic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Bureaucratic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Democratic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Laissez faire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Servant 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People oriented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Neurocratic/ Task oriented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Transactional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Transformational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</a:rPr>
              <a:t>Team Building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96200" cy="4602163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A team is a group of people working towards a common goal.</a:t>
            </a:r>
          </a:p>
          <a:p>
            <a:endParaRPr lang="en-US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Stages in team building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Forming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Storming</a:t>
            </a:r>
          </a:p>
          <a:p>
            <a:r>
              <a:rPr lang="en-US" sz="2400" b="1" dirty="0" err="1" smtClean="0">
                <a:solidFill>
                  <a:srgbClr val="C00000"/>
                </a:solidFill>
              </a:rPr>
              <a:t>Norming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r>
              <a:rPr lang="en-US" sz="2400" b="1" dirty="0" smtClean="0">
                <a:solidFill>
                  <a:srgbClr val="C00000"/>
                </a:solidFill>
              </a:rPr>
              <a:t>Performing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Adjourning or Mourning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Essentials of effective team building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Good team leader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Understanding and Collaboration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Building trust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Active participation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Effective Communication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Managing Conflict</a:t>
            </a:r>
            <a:endParaRPr lang="en-US" sz="2400" dirty="0">
              <a:solidFill>
                <a:srgbClr val="C00000"/>
              </a:solidFill>
            </a:endParaRPr>
          </a:p>
        </p:txBody>
      </p:sp>
      <p:pic>
        <p:nvPicPr>
          <p:cNvPr id="3074" name="Picture 2" descr="C:\Users\USER\Desktop\Team build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352800"/>
            <a:ext cx="4572000" cy="3355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Features of good and effective listener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5715000" cy="4144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Attentive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Does not assume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Listen for feelings and facts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Concentrate on the other speakers kindly and generously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Opportunizes</a:t>
            </a:r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6" name="Picture 5" descr="Good liste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1905000"/>
            <a:ext cx="2944092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Steps for effective listening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39140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Intend to listen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Be patient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Maintain eye contact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Identify emotions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Acknowledge the speaker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Show interest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What’s missing</a:t>
            </a:r>
          </a:p>
          <a:p>
            <a:endParaRPr lang="en-US" sz="2800" dirty="0"/>
          </a:p>
        </p:txBody>
      </p:sp>
      <p:pic>
        <p:nvPicPr>
          <p:cNvPr id="1026" name="Picture 2" descr="C:\Users\USER\Desktop\Listeni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3581400"/>
            <a:ext cx="3790730" cy="2914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Methods of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696200" cy="5105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Verbal </a:t>
            </a:r>
          </a:p>
          <a:p>
            <a:pPr>
              <a:buFont typeface="+mj-lt"/>
              <a:buAutoNum type="alphaUcPeriod"/>
            </a:pPr>
            <a:r>
              <a:rPr lang="en-US" sz="1800" dirty="0" smtClean="0">
                <a:solidFill>
                  <a:srgbClr val="FF00FF"/>
                </a:solidFill>
              </a:rPr>
              <a:t>Oral </a:t>
            </a:r>
          </a:p>
          <a:p>
            <a:pPr>
              <a:buFont typeface="+mj-lt"/>
              <a:buAutoNum type="alphaUcPeriod"/>
            </a:pPr>
            <a:r>
              <a:rPr lang="en-US" sz="1800" dirty="0" smtClean="0">
                <a:solidFill>
                  <a:srgbClr val="FF00FF"/>
                </a:solidFill>
              </a:rPr>
              <a:t>Written</a:t>
            </a:r>
          </a:p>
          <a:p>
            <a:pPr>
              <a:buFont typeface="+mj-lt"/>
              <a:buAutoNum type="alphaUcPeriod"/>
            </a:pPr>
            <a:endParaRPr lang="en-US" sz="1800" dirty="0"/>
          </a:p>
          <a:p>
            <a:r>
              <a:rPr lang="en-US" sz="3600" dirty="0" smtClean="0"/>
              <a:t>Non verbal</a:t>
            </a:r>
          </a:p>
          <a:p>
            <a:pPr>
              <a:buFont typeface="+mj-lt"/>
              <a:buAutoNum type="alphaUcPeriod"/>
            </a:pPr>
            <a:r>
              <a:rPr lang="en-US" sz="1800" dirty="0" smtClean="0">
                <a:solidFill>
                  <a:srgbClr val="FF00FF"/>
                </a:solidFill>
              </a:rPr>
              <a:t>Kinesics (Body language)</a:t>
            </a:r>
          </a:p>
          <a:p>
            <a:pPr>
              <a:buFont typeface="+mj-lt"/>
              <a:buAutoNum type="alphaUcPeriod"/>
            </a:pPr>
            <a:r>
              <a:rPr lang="en-US" sz="1800" dirty="0" err="1" smtClean="0">
                <a:solidFill>
                  <a:srgbClr val="FF00FF"/>
                </a:solidFill>
              </a:rPr>
              <a:t>Oculesics</a:t>
            </a:r>
            <a:r>
              <a:rPr lang="en-US" sz="1800" dirty="0" smtClean="0">
                <a:solidFill>
                  <a:srgbClr val="FF00FF"/>
                </a:solidFill>
              </a:rPr>
              <a:t> (Eye contact)</a:t>
            </a:r>
          </a:p>
          <a:p>
            <a:pPr>
              <a:buFont typeface="+mj-lt"/>
              <a:buAutoNum type="alphaUcPeriod"/>
            </a:pPr>
            <a:r>
              <a:rPr lang="en-US" sz="1800" dirty="0" err="1" smtClean="0">
                <a:solidFill>
                  <a:srgbClr val="FF00FF"/>
                </a:solidFill>
              </a:rPr>
              <a:t>Haptics</a:t>
            </a:r>
            <a:r>
              <a:rPr lang="en-US" sz="1800" dirty="0" smtClean="0">
                <a:solidFill>
                  <a:srgbClr val="FF00FF"/>
                </a:solidFill>
              </a:rPr>
              <a:t> (Touch)</a:t>
            </a:r>
          </a:p>
          <a:p>
            <a:pPr>
              <a:buFont typeface="+mj-lt"/>
              <a:buAutoNum type="alphaUcPeriod"/>
            </a:pPr>
            <a:r>
              <a:rPr lang="en-US" sz="1800" dirty="0" err="1" smtClean="0">
                <a:solidFill>
                  <a:srgbClr val="FF00FF"/>
                </a:solidFill>
              </a:rPr>
              <a:t>Proxemics</a:t>
            </a:r>
            <a:r>
              <a:rPr lang="en-US" sz="1800" dirty="0" smtClean="0">
                <a:solidFill>
                  <a:srgbClr val="FF00FF"/>
                </a:solidFill>
              </a:rPr>
              <a:t> (Space)</a:t>
            </a:r>
          </a:p>
          <a:p>
            <a:pPr>
              <a:buFont typeface="+mj-lt"/>
              <a:buAutoNum type="alphaUcPeriod"/>
            </a:pPr>
            <a:r>
              <a:rPr lang="en-US" sz="1800" dirty="0" err="1" smtClean="0">
                <a:solidFill>
                  <a:srgbClr val="FF00FF"/>
                </a:solidFill>
              </a:rPr>
              <a:t>Chronemics</a:t>
            </a:r>
            <a:r>
              <a:rPr lang="en-US" sz="1800" dirty="0" smtClean="0">
                <a:solidFill>
                  <a:srgbClr val="FF00FF"/>
                </a:solidFill>
              </a:rPr>
              <a:t> (Time)</a:t>
            </a:r>
          </a:p>
          <a:p>
            <a:pPr>
              <a:buFont typeface="+mj-lt"/>
              <a:buAutoNum type="alphaUcPeriod"/>
            </a:pPr>
            <a:r>
              <a:rPr lang="en-US" sz="1800" dirty="0" err="1" smtClean="0">
                <a:solidFill>
                  <a:srgbClr val="FF00FF"/>
                </a:solidFill>
              </a:rPr>
              <a:t>Paralinguistics</a:t>
            </a:r>
            <a:r>
              <a:rPr lang="en-US" sz="1800" dirty="0" smtClean="0">
                <a:solidFill>
                  <a:srgbClr val="FF00FF"/>
                </a:solidFill>
              </a:rPr>
              <a:t> (Volume speed, pitch, pauses)</a:t>
            </a:r>
            <a:endParaRPr lang="en-US" sz="1800" dirty="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Public speaking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4038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rgbClr val="333333"/>
                </a:solidFill>
              </a:rPr>
              <a:t>It is a process of speaking  to a group of people in a structured , deliberate manner intended to inform, influence or entertain the listeners. </a:t>
            </a:r>
          </a:p>
          <a:p>
            <a:pPr marL="0" indent="0">
              <a:buNone/>
            </a:pPr>
            <a:endParaRPr lang="en-US" sz="1800" b="1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en-US" sz="1800" b="1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en-US" sz="1800" b="1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FF00FF"/>
                </a:solidFill>
              </a:rPr>
              <a:t>Five basic elements are:</a:t>
            </a:r>
          </a:p>
          <a:p>
            <a:pPr marL="0" indent="0">
              <a:buNone/>
            </a:pPr>
            <a:endParaRPr lang="en-US" sz="1800" b="1" dirty="0" smtClean="0">
              <a:solidFill>
                <a:srgbClr val="333333"/>
              </a:solidFill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en-US" sz="1800" b="1" dirty="0" smtClean="0">
                <a:solidFill>
                  <a:srgbClr val="7030A0"/>
                </a:solidFill>
              </a:rPr>
              <a:t>Clear message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1800" b="1" dirty="0" smtClean="0">
                <a:solidFill>
                  <a:srgbClr val="7030A0"/>
                </a:solidFill>
              </a:rPr>
              <a:t>Preparation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1800" b="1" dirty="0" smtClean="0">
                <a:solidFill>
                  <a:srgbClr val="7030A0"/>
                </a:solidFill>
              </a:rPr>
              <a:t>Keep the sentence crisp and short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1800" b="1" dirty="0" smtClean="0">
                <a:solidFill>
                  <a:srgbClr val="7030A0"/>
                </a:solidFill>
              </a:rPr>
              <a:t>Be eloquent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1800" b="1" dirty="0" smtClean="0">
                <a:solidFill>
                  <a:srgbClr val="7030A0"/>
                </a:solidFill>
              </a:rPr>
              <a:t>Attitude should be neutral and relaxed</a:t>
            </a:r>
            <a:endParaRPr lang="en-US" sz="1800" b="1" dirty="0">
              <a:solidFill>
                <a:srgbClr val="7030A0"/>
              </a:solidFill>
            </a:endParaRPr>
          </a:p>
        </p:txBody>
      </p:sp>
      <p:pic>
        <p:nvPicPr>
          <p:cNvPr id="6" name="Picture 5" descr="Public speak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2286000"/>
            <a:ext cx="4876800" cy="2438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Presentation skills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2050" name="Picture 2" descr="C:\Users\USER\Desktop\presentation-skills-5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006604"/>
            <a:ext cx="7696200" cy="57781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7030A0"/>
                </a:solidFill>
              </a:rPr>
              <a:t>Barriers to effective communication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696200" cy="4267200"/>
          </a:xfrm>
        </p:spPr>
        <p:txBody>
          <a:bodyPr>
            <a:normAutofit/>
          </a:bodyPr>
          <a:lstStyle/>
          <a:p>
            <a:endParaRPr lang="en-US" sz="4000" dirty="0" smtClean="0">
              <a:solidFill>
                <a:srgbClr val="FF00FF"/>
              </a:solidFill>
            </a:endParaRPr>
          </a:p>
          <a:p>
            <a:r>
              <a:rPr lang="en-US" sz="4000" dirty="0" smtClean="0">
                <a:solidFill>
                  <a:srgbClr val="FF00FF"/>
                </a:solidFill>
              </a:rPr>
              <a:t>Physical</a:t>
            </a:r>
          </a:p>
          <a:p>
            <a:r>
              <a:rPr lang="en-US" sz="4000" dirty="0" smtClean="0">
                <a:solidFill>
                  <a:srgbClr val="FF00FF"/>
                </a:solidFill>
              </a:rPr>
              <a:t>Language</a:t>
            </a:r>
          </a:p>
          <a:p>
            <a:r>
              <a:rPr lang="en-US" sz="4000" dirty="0" smtClean="0">
                <a:solidFill>
                  <a:srgbClr val="FF00FF"/>
                </a:solidFill>
              </a:rPr>
              <a:t>Cultural</a:t>
            </a:r>
          </a:p>
          <a:p>
            <a:r>
              <a:rPr lang="en-US" sz="4000" dirty="0" smtClean="0">
                <a:solidFill>
                  <a:srgbClr val="FF00FF"/>
                </a:solidFill>
              </a:rPr>
              <a:t>Psychological</a:t>
            </a:r>
            <a:endParaRPr lang="en-US" sz="4000" dirty="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Barriers to effective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Physical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Environmental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Subjective strain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Media ignorance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Noise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Time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Distance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</a:rPr>
              <a:t>Faulty instruments</a:t>
            </a:r>
          </a:p>
          <a:p>
            <a:pPr>
              <a:buFont typeface="Wingdings" pitchFamily="2" charset="2"/>
              <a:buChar char="ü"/>
            </a:pP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</TotalTime>
  <Words>556</Words>
  <Application>Microsoft Office PowerPoint</Application>
  <PresentationFormat>On-screen Show (4:3)</PresentationFormat>
  <Paragraphs>197</Paragraphs>
  <Slides>26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Soft skills and effective interpersonal communication</vt:lpstr>
      <vt:lpstr>Effective Listening</vt:lpstr>
      <vt:lpstr>Features of good and effective listener</vt:lpstr>
      <vt:lpstr>Steps for effective listening</vt:lpstr>
      <vt:lpstr>Methods of communication</vt:lpstr>
      <vt:lpstr>Public speaking</vt:lpstr>
      <vt:lpstr>Presentation skills</vt:lpstr>
      <vt:lpstr>Barriers to effective communication</vt:lpstr>
      <vt:lpstr>Barriers to effective communication</vt:lpstr>
      <vt:lpstr>Barriers to effective communication</vt:lpstr>
      <vt:lpstr>Barriers to effective communication</vt:lpstr>
      <vt:lpstr>Barriers to effective communication</vt:lpstr>
      <vt:lpstr>Importance of body language</vt:lpstr>
      <vt:lpstr>Importance of body language</vt:lpstr>
      <vt:lpstr> Channels of communication </vt:lpstr>
      <vt:lpstr>Applications, SOP and Resume</vt:lpstr>
      <vt:lpstr>Slide 17</vt:lpstr>
      <vt:lpstr>Interviews</vt:lpstr>
      <vt:lpstr>Slide 19</vt:lpstr>
      <vt:lpstr>Presentations</vt:lpstr>
      <vt:lpstr>Elements of presentation</vt:lpstr>
      <vt:lpstr>Leadership skills and Team building</vt:lpstr>
      <vt:lpstr>  Characteristic of effective leadership </vt:lpstr>
      <vt:lpstr>Styles of leadership</vt:lpstr>
      <vt:lpstr>Team Building</vt:lpstr>
      <vt:lpstr>Essentials of effective team building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 skills and effective interpersonal communication</dc:title>
  <dc:creator>USER</dc:creator>
  <cp:lastModifiedBy>USER</cp:lastModifiedBy>
  <cp:revision>99</cp:revision>
  <dcterms:created xsi:type="dcterms:W3CDTF">2020-10-20T14:39:11Z</dcterms:created>
  <dcterms:modified xsi:type="dcterms:W3CDTF">2021-09-20T01:27:10Z</dcterms:modified>
</cp:coreProperties>
</file>